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3" r:id="rId3"/>
    <p:sldId id="279" r:id="rId4"/>
    <p:sldId id="276" r:id="rId5"/>
    <p:sldId id="269" r:id="rId6"/>
    <p:sldId id="275" r:id="rId7"/>
    <p:sldId id="281" r:id="rId8"/>
    <p:sldId id="270" r:id="rId9"/>
    <p:sldId id="278" r:id="rId10"/>
    <p:sldId id="271" r:id="rId11"/>
    <p:sldId id="282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3" autoAdjust="0"/>
    <p:restoredTop sz="89359" autoAdjust="0"/>
  </p:normalViewPr>
  <p:slideViewPr>
    <p:cSldViewPr snapToGrid="0">
      <p:cViewPr varScale="1">
        <p:scale>
          <a:sx n="114" d="100"/>
          <a:sy n="114" d="100"/>
        </p:scale>
        <p:origin x="162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95AAB-5FFF-41F9-8C0D-44637EC68389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B715D-45E5-49AC-9222-3C9AAA4E9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09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824B6-E49A-4E5F-AA14-CDC008890CF6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E0283-0C0B-46AE-992C-1515B610B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9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40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4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74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8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0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8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92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50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WELL measures were considered in advance</a:t>
            </a:r>
          </a:p>
          <a:p>
            <a:r>
              <a:rPr lang="en-US" dirty="0" smtClean="0"/>
              <a:t>		- measures were selected considering WELL and energy</a:t>
            </a:r>
          </a:p>
          <a:p>
            <a:r>
              <a:rPr lang="en-US" dirty="0" smtClean="0"/>
              <a:t>			- e.g. daylighting, VRF, DCV, natural ventilation</a:t>
            </a:r>
          </a:p>
          <a:p>
            <a:r>
              <a:rPr lang="en-US" dirty="0" smtClean="0"/>
              <a:t>		- difficulties: feature 21 suggests computational fluid dynamics analysis; this is onerous and was not completed</a:t>
            </a:r>
          </a:p>
          <a:p>
            <a:r>
              <a:rPr lang="en-US" dirty="0" smtClean="0"/>
              <a:t>		- typically, there was positive alignment </a:t>
            </a:r>
            <a:r>
              <a:rPr lang="en-US" dirty="0" err="1" smtClean="0"/>
              <a:t>betweel</a:t>
            </a:r>
            <a:r>
              <a:rPr lang="en-US" dirty="0" smtClean="0"/>
              <a:t> WELL features and energy efficiency</a:t>
            </a:r>
          </a:p>
          <a:p>
            <a:r>
              <a:rPr lang="en-US" dirty="0" smtClean="0"/>
              <a:t>		- costs were captured in ECM capital cost estimates</a:t>
            </a:r>
          </a:p>
          <a:p>
            <a:r>
              <a:rPr lang="en-US" dirty="0" smtClean="0"/>
              <a:t>		- clarity varied depending on the feature</a:t>
            </a:r>
          </a:p>
          <a:p>
            <a:r>
              <a:rPr lang="en-US" dirty="0" smtClean="0"/>
              <a:t>			- e.g. lighting features were </a:t>
            </a:r>
            <a:r>
              <a:rPr lang="en-US" dirty="0" err="1" smtClean="0"/>
              <a:t>straighforward</a:t>
            </a:r>
            <a:endParaRPr lang="en-US" dirty="0" smtClean="0"/>
          </a:p>
          <a:p>
            <a:r>
              <a:rPr lang="en-US" dirty="0" smtClean="0"/>
              <a:t>			- ventilation features were more convoluted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6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97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0283-0C0B-46AE-992C-1515B610BF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7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6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9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wis721 BlkCn BT" panose="020B08060305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9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4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9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5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5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3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8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164" y="180970"/>
            <a:ext cx="7364186" cy="75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50700"/>
            <a:ext cx="7886700" cy="512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49A75-72AF-446B-A109-F28F1D3B725C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AB37A-67EB-4BAB-B388-6A78F1453F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21"/>
          <p:cNvSpPr>
            <a:spLocks noChangeShapeType="1"/>
          </p:cNvSpPr>
          <p:nvPr userDrawn="1"/>
        </p:nvSpPr>
        <p:spPr bwMode="auto">
          <a:xfrm>
            <a:off x="1151164" y="180971"/>
            <a:ext cx="7716612" cy="0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26A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Line 21"/>
          <p:cNvSpPr>
            <a:spLocks noChangeShapeType="1"/>
          </p:cNvSpPr>
          <p:nvPr userDrawn="1"/>
        </p:nvSpPr>
        <p:spPr bwMode="auto">
          <a:xfrm flipV="1">
            <a:off x="8867776" y="180970"/>
            <a:ext cx="0" cy="6287186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26A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Line 21"/>
          <p:cNvSpPr>
            <a:spLocks noChangeShapeType="1"/>
          </p:cNvSpPr>
          <p:nvPr userDrawn="1"/>
        </p:nvSpPr>
        <p:spPr bwMode="auto">
          <a:xfrm flipH="1" flipV="1">
            <a:off x="162287" y="579576"/>
            <a:ext cx="0" cy="5888581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26A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Line 21"/>
          <p:cNvSpPr>
            <a:spLocks noChangeShapeType="1"/>
          </p:cNvSpPr>
          <p:nvPr userDrawn="1"/>
        </p:nvSpPr>
        <p:spPr bwMode="auto">
          <a:xfrm>
            <a:off x="162287" y="6468158"/>
            <a:ext cx="8705489" cy="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26A"/>
              </a:buClr>
              <a:buSzPct val="80000"/>
              <a:buFont typeface="Wingdings" pitchFamily="2" charset="2"/>
              <a:buChar char="§"/>
              <a:tabLst/>
              <a:defRPr/>
            </a:pP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2767" y="129036"/>
            <a:ext cx="14809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wis721 BlkCn BT" panose="020B0806030502040204" pitchFamily="34" charset="0"/>
                <a:cs typeface="Arial" panose="020B0604020202020204" pitchFamily="34" charset="0"/>
              </a:rPr>
              <a:t>43 | 40</a:t>
            </a:r>
            <a:endParaRPr lang="en-US" sz="2400" dirty="0">
              <a:solidFill>
                <a:srgbClr val="FF0000"/>
              </a:solidFill>
              <a:latin typeface="Swis721 BlkCn BT" panose="020B0806030502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5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wis721 BlkCn BT" panose="020B0806030502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3382B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382B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382B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382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382B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047" y="369671"/>
            <a:ext cx="5819216" cy="928688"/>
          </a:xfrm>
        </p:spPr>
        <p:txBody>
          <a:bodyPr>
            <a:normAutofit/>
          </a:bodyPr>
          <a:lstStyle/>
          <a:p>
            <a:r>
              <a:rPr lang="en-US" sz="2400" b="1" i="1" dirty="0"/>
              <a:t>2018 ASHRAE LowDown Showdown </a:t>
            </a:r>
            <a:br>
              <a:rPr lang="en-US" sz="2400" b="1" i="1" dirty="0"/>
            </a:br>
            <a:r>
              <a:rPr lang="en-US" sz="2400" b="1" i="1" dirty="0"/>
              <a:t>Modeling Competition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995" y="2243498"/>
            <a:ext cx="7154983" cy="749097"/>
          </a:xfrm>
        </p:spPr>
        <p:txBody>
          <a:bodyPr>
            <a:normAutofit/>
          </a:bodyPr>
          <a:lstStyle/>
          <a:p>
            <a:r>
              <a:rPr lang="en-US" sz="4050" dirty="0" smtClean="0">
                <a:solidFill>
                  <a:srgbClr val="FF0000"/>
                </a:solidFill>
                <a:latin typeface="Swis721 BlkCn BT" panose="020B0806030502040204" pitchFamily="34" charset="0"/>
                <a:cs typeface="Arial" panose="020B0604020202020204" pitchFamily="34" charset="0"/>
              </a:rPr>
              <a:t>43 | 40</a:t>
            </a:r>
            <a:endParaRPr lang="en-US" sz="4050" dirty="0">
              <a:solidFill>
                <a:srgbClr val="FF0000"/>
              </a:solidFill>
              <a:latin typeface="Swis721 BlkCn BT" panose="020B0806030502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SHRAE-Logo-144-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21" y="244893"/>
            <a:ext cx="1540068" cy="9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158289" y="376814"/>
            <a:ext cx="0" cy="921545"/>
          </a:xfrm>
          <a:prstGeom prst="line">
            <a:avLst/>
          </a:prstGeom>
          <a:ln w="47625" cap="flat" cmpd="sng">
            <a:solidFill>
              <a:schemeClr val="accent1">
                <a:alpha val="9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2046" y="1736119"/>
            <a:ext cx="8538883" cy="40341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48117" y="1891251"/>
            <a:ext cx="7032812" cy="13447"/>
          </a:xfrm>
          <a:prstGeom prst="line">
            <a:avLst/>
          </a:prstGeom>
          <a:ln w="476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38641" y="1190032"/>
            <a:ext cx="290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             2018 Building Performance </a:t>
            </a:r>
          </a:p>
          <a:p>
            <a:r>
              <a:rPr lang="en-US" sz="1200" b="1" dirty="0">
                <a:latin typeface="+mj-lt"/>
              </a:rPr>
              <a:t>         Analysis Conference and SimBuild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082486" y="3159548"/>
            <a:ext cx="6883503" cy="516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100" dirty="0" smtClean="0">
                <a:cs typeface="Arial" panose="020B0604020202020204" pitchFamily="34" charset="0"/>
              </a:rPr>
              <a:t>                        Taking energy modeling to the       </a:t>
            </a:r>
          </a:p>
          <a:p>
            <a:endParaRPr lang="en-US" sz="21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814577" y="3129908"/>
                <a:ext cx="647613" cy="452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b="1" i="1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3382B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b="1" i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3382B"/>
                              </a:solidFill>
                              <a:latin typeface="Cambria Math" panose="02040503050406030204" pitchFamily="18" charset="0"/>
                            </a:rPr>
                            <m:t>𝐥𝐢𝐦</m:t>
                          </m:r>
                        </m:e>
                        <m:lim>
                          <m:r>
                            <a:rPr lang="en-US" b="1" i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3382B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1" i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3382B"/>
                              </a:solidFill>
                              <a:latin typeface="Cambria Math" panose="02040503050406030204" pitchFamily="18" charset="0"/>
                            </a:rPr>
                            <m:t>→∞</m:t>
                          </m:r>
                        </m:lim>
                      </m:limLow>
                    </m:oMath>
                  </m:oMathPara>
                </a14:m>
                <a:endParaRPr lang="en-US" b="1" dirty="0">
                  <a:ln>
                    <a:solidFill>
                      <a:srgbClr val="FF0000"/>
                    </a:solidFill>
                  </a:ln>
                  <a:latin typeface="Swis721 BlkCn BT" panose="020B080603050204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577" y="3129908"/>
                <a:ext cx="647613" cy="4529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9520" y="3624620"/>
            <a:ext cx="3893575" cy="2723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6D64ED-AA72-457E-B9AE-DC399407229A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 smtClean="0">
                <a:latin typeface="+mj-lt"/>
              </a:rPr>
              <a:t>September 27, 2018</a:t>
            </a:r>
            <a:endParaRPr lang="en-US" sz="135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53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002" y="1832824"/>
            <a:ext cx="6858000" cy="2522607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Front-end loaded design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Multi-disciplinary collaboration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Diverse skill sets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Debate produced better ideas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Weekly collaboration meetings 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9424EAD-E944-44EB-8D73-F649833AE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161" y="16141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 dirty="0" smtClean="0">
                <a:cs typeface="Arial" panose="020B0604020202020204" pitchFamily="34" charset="0"/>
              </a:rPr>
              <a:t>TEAM WORK</a:t>
            </a:r>
            <a:endParaRPr lang="en-US" sz="4050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CA5B173-48CD-44DA-B08D-954F6067B1E2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8C5A170-0245-465B-896C-6FFEFE4BD59E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19" y="4242816"/>
            <a:ext cx="5806527" cy="19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69424EAD-E944-44EB-8D73-F649833AE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161" y="16141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 dirty="0" smtClean="0">
                <a:cs typeface="Arial" panose="020B0604020202020204" pitchFamily="34" charset="0"/>
              </a:rPr>
              <a:t>RESULTS SUMMARY</a:t>
            </a:r>
            <a:endParaRPr lang="en-US" sz="4050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CA5B173-48CD-44DA-B08D-954F6067B1E2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8C5A170-0245-465B-896C-6FFEFE4BD59E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124FB03E-81F9-475E-B94E-B72F69F67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32269"/>
              </p:ext>
            </p:extLst>
          </p:nvPr>
        </p:nvGraphicFramePr>
        <p:xfrm>
          <a:off x="1957090" y="2130549"/>
          <a:ext cx="5211531" cy="2571656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3252535">
                  <a:extLst>
                    <a:ext uri="{9D8B030D-6E8A-4147-A177-3AD203B41FA5}">
                      <a16:colId xmlns="" xmlns:a16="http://schemas.microsoft.com/office/drawing/2014/main" val="1460643533"/>
                    </a:ext>
                  </a:extLst>
                </a:gridCol>
                <a:gridCol w="978996">
                  <a:extLst>
                    <a:ext uri="{9D8B030D-6E8A-4147-A177-3AD203B41FA5}">
                      <a16:colId xmlns="" xmlns:a16="http://schemas.microsoft.com/office/drawing/2014/main" val="3171278720"/>
                    </a:ext>
                  </a:extLst>
                </a:gridCol>
                <a:gridCol w="980000">
                  <a:extLst>
                    <a:ext uri="{9D8B030D-6E8A-4147-A177-3AD203B41FA5}">
                      <a16:colId xmlns="" xmlns:a16="http://schemas.microsoft.com/office/drawing/2014/main" val="2685624519"/>
                    </a:ext>
                  </a:extLst>
                </a:gridCol>
              </a:tblGrid>
              <a:tr h="374399">
                <a:tc>
                  <a:txBody>
                    <a:bodyPr/>
                    <a:lstStyle/>
                    <a:p>
                      <a:pPr algn="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462" marR="7462" marT="7462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IP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SI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06681618"/>
                  </a:ext>
                </a:extLst>
              </a:tr>
              <a:tr h="37439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</a:rPr>
                        <a:t>Total Energy Use </a:t>
                      </a:r>
                      <a:r>
                        <a:rPr lang="en-GB" sz="1600" b="0" u="none" strike="noStrike" dirty="0" smtClean="0">
                          <a:effectLst/>
                        </a:rPr>
                        <a:t>[gal - </a:t>
                      </a:r>
                      <a:r>
                        <a:rPr lang="en-GB" sz="1600" b="0" u="none" strike="noStrike" dirty="0" err="1" smtClean="0">
                          <a:effectLst/>
                        </a:rPr>
                        <a:t>Liter</a:t>
                      </a:r>
                      <a:r>
                        <a:rPr lang="en-GB" sz="1600" b="0" u="none" strike="noStrike" dirty="0" smtClean="0">
                          <a:effectLst/>
                        </a:rPr>
                        <a:t>]</a:t>
                      </a:r>
                    </a:p>
                  </a:txBody>
                  <a:tcPr marL="7462" marR="7462" marT="7462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773,460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226,679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0081409"/>
                  </a:ext>
                </a:extLst>
              </a:tr>
              <a:tr h="37439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 smtClean="0">
                          <a:effectLst/>
                        </a:rPr>
                        <a:t>Total Water Use </a:t>
                      </a:r>
                      <a:r>
                        <a:rPr lang="en-GB" sz="1600" b="0" u="none" strike="noStrike" dirty="0" smtClean="0">
                          <a:effectLst/>
                        </a:rPr>
                        <a:t>[gal - </a:t>
                      </a:r>
                      <a:r>
                        <a:rPr lang="en-GB" sz="1600" b="0" u="none" strike="noStrike" dirty="0" err="1" smtClean="0">
                          <a:effectLst/>
                        </a:rPr>
                        <a:t>Liter</a:t>
                      </a:r>
                      <a:r>
                        <a:rPr lang="en-GB" sz="1600" b="0" u="none" strike="noStrike" dirty="0" smtClean="0">
                          <a:effectLst/>
                        </a:rPr>
                        <a:t>]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462" marR="7462" marT="7462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85003933"/>
                  </a:ext>
                </a:extLst>
              </a:tr>
              <a:tr h="362700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effectLst/>
                        </a:rPr>
                        <a:t>Total PV Production Use </a:t>
                      </a:r>
                      <a:r>
                        <a:rPr lang="en-GB" sz="1600" b="0" u="none" strike="noStrike" dirty="0">
                          <a:effectLst/>
                        </a:rPr>
                        <a:t>[</a:t>
                      </a:r>
                      <a:r>
                        <a:rPr lang="en-GB" sz="1600" b="0" u="none" strike="noStrike" dirty="0" err="1">
                          <a:effectLst/>
                        </a:rPr>
                        <a:t>kBtu</a:t>
                      </a:r>
                      <a:r>
                        <a:rPr lang="en-GB" sz="1600" b="0" u="none" strike="noStrike" dirty="0">
                          <a:effectLst/>
                        </a:rPr>
                        <a:t> - kWh]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462" marR="7462" marT="7462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834,528</a:t>
                      </a:r>
                      <a:endParaRPr lang="en-GB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244,253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7676194"/>
                  </a:ext>
                </a:extLst>
              </a:tr>
              <a:tr h="362700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effectLst/>
                        </a:rPr>
                        <a:t>Total Energy &amp; Water Cost </a:t>
                      </a:r>
                      <a:r>
                        <a:rPr lang="en-GB" sz="1600" b="0" u="none" strike="noStrike" dirty="0">
                          <a:effectLst/>
                        </a:rPr>
                        <a:t>[$]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462" marR="7462" marT="7462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4,840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u="none" strike="noStrike" dirty="0" smtClean="0">
                          <a:effectLst/>
                        </a:rPr>
                        <a:t>4,840</a:t>
                      </a:r>
                      <a:endParaRPr lang="en-GB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18071922"/>
                  </a:ext>
                </a:extLst>
              </a:tr>
              <a:tr h="348660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effectLst/>
                        </a:rPr>
                        <a:t>Total EUI </a:t>
                      </a:r>
                      <a:r>
                        <a:rPr lang="en-GB" sz="1600" b="0" u="none" strike="noStrike" dirty="0">
                          <a:effectLst/>
                        </a:rPr>
                        <a:t>[</a:t>
                      </a:r>
                      <a:r>
                        <a:rPr lang="en-GB" sz="1600" b="0" u="none" strike="noStrike" dirty="0" err="1" smtClean="0">
                          <a:effectLst/>
                        </a:rPr>
                        <a:t>kBtu</a:t>
                      </a:r>
                      <a:r>
                        <a:rPr lang="en-GB" sz="1600" b="0" u="none" strike="noStrike" dirty="0" smtClean="0">
                          <a:effectLst/>
                        </a:rPr>
                        <a:t>/ft</a:t>
                      </a:r>
                      <a:r>
                        <a:rPr lang="en-GB" sz="1600" b="0" u="none" strike="noStrike" baseline="30000" dirty="0" smtClean="0">
                          <a:effectLst/>
                        </a:rPr>
                        <a:t>2</a:t>
                      </a:r>
                      <a:r>
                        <a:rPr lang="en-GB" sz="1600" b="0" u="none" strike="noStrike" dirty="0" smtClean="0">
                          <a:effectLst/>
                        </a:rPr>
                        <a:t> </a:t>
                      </a:r>
                      <a:r>
                        <a:rPr lang="en-GB" sz="1600" b="0" u="none" strike="noStrike" dirty="0">
                          <a:effectLst/>
                        </a:rPr>
                        <a:t>– </a:t>
                      </a:r>
                      <a:r>
                        <a:rPr lang="en-GB" sz="1600" b="0" u="none" strike="noStrike" dirty="0" smtClean="0">
                          <a:effectLst/>
                        </a:rPr>
                        <a:t>kWh/m</a:t>
                      </a:r>
                      <a:r>
                        <a:rPr lang="en-GB" sz="1600" b="0" u="none" strike="noStrike" baseline="30000" dirty="0" smtClean="0">
                          <a:effectLst/>
                        </a:rPr>
                        <a:t>2</a:t>
                      </a:r>
                      <a:r>
                        <a:rPr lang="en-GB" sz="1600" b="0" u="none" strike="noStrike" dirty="0" smtClean="0">
                          <a:effectLst/>
                        </a:rPr>
                        <a:t>]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462" marR="7462" marT="7462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12.9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40.7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1590612"/>
                  </a:ext>
                </a:extLst>
              </a:tr>
              <a:tr h="374399"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1" u="none" strike="noStrike" dirty="0">
                          <a:effectLst/>
                        </a:rPr>
                        <a:t>Total Energy Cost </a:t>
                      </a:r>
                      <a:r>
                        <a:rPr lang="en-GB" sz="1600" b="0" u="none" strike="noStrike" dirty="0">
                          <a:effectLst/>
                        </a:rPr>
                        <a:t>[$/</a:t>
                      </a:r>
                      <a:r>
                        <a:rPr lang="en-GB" sz="1600" b="0" u="none" strike="noStrike" dirty="0" smtClean="0">
                          <a:effectLst/>
                        </a:rPr>
                        <a:t>ft</a:t>
                      </a:r>
                      <a:r>
                        <a:rPr lang="en-GB" sz="1600" b="0" u="none" strike="noStrike" baseline="30000" dirty="0" smtClean="0">
                          <a:effectLst/>
                        </a:rPr>
                        <a:t>2</a:t>
                      </a:r>
                      <a:r>
                        <a:rPr lang="en-GB" sz="1600" b="0" u="none" strike="noStrike" dirty="0" smtClean="0">
                          <a:effectLst/>
                        </a:rPr>
                        <a:t> </a:t>
                      </a:r>
                      <a:r>
                        <a:rPr lang="en-GB" sz="1600" b="0" u="none" strike="noStrike" dirty="0">
                          <a:effectLst/>
                        </a:rPr>
                        <a:t>- $/</a:t>
                      </a:r>
                      <a:r>
                        <a:rPr lang="en-GB" sz="1600" b="0" u="none" strike="noStrike" dirty="0" smtClean="0">
                          <a:effectLst/>
                        </a:rPr>
                        <a:t>m</a:t>
                      </a:r>
                      <a:r>
                        <a:rPr lang="en-GB" sz="1600" b="0" u="none" strike="noStrike" baseline="30000" dirty="0" smtClean="0">
                          <a:effectLst/>
                        </a:rPr>
                        <a:t>2</a:t>
                      </a:r>
                      <a:r>
                        <a:rPr lang="en-GB" sz="1600" b="0" u="none" strike="noStrike" dirty="0" smtClean="0">
                          <a:effectLst/>
                        </a:rPr>
                        <a:t>]</a:t>
                      </a:r>
                      <a:endParaRPr lang="en-GB" sz="1600" b="0" u="none" strike="noStrike" dirty="0">
                        <a:effectLst/>
                      </a:endParaRPr>
                    </a:p>
                  </a:txBody>
                  <a:tcPr marL="7462" marR="7462" marT="7462" marB="0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.0.081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 smtClean="0">
                          <a:effectLst/>
                        </a:rPr>
                        <a:t>0.87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2" marR="7462" marT="746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95523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48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161" y="16141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 dirty="0" smtClean="0">
                <a:cs typeface="Arial" panose="020B0604020202020204" pitchFamily="34" charset="0"/>
              </a:rPr>
              <a:t>CONCLUSION</a:t>
            </a:r>
            <a:endParaRPr lang="en-US" sz="4050" dirty="0"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002" y="1832825"/>
            <a:ext cx="6858000" cy="2245880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Workflow: taking energy modeling to the limit.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Design: precise occupant comfort and net zero.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Sheep: the occupants will love them. Who wouldn’t? </a:t>
            </a:r>
            <a:endParaRPr lang="en-US" sz="21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645051-92A3-474A-A654-DE5585E92EB6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51E9FC1-7D08-4E1B-9675-277D79FE418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3994213"/>
            <a:ext cx="3904488" cy="219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1856" y="0"/>
            <a:ext cx="6338608" cy="928688"/>
          </a:xfrm>
        </p:spPr>
        <p:txBody>
          <a:bodyPr>
            <a:normAutofit/>
          </a:bodyPr>
          <a:lstStyle/>
          <a:p>
            <a:r>
              <a:rPr lang="en-US" sz="4050" dirty="0" smtClean="0">
                <a:cs typeface="Arial" panose="020B0604020202020204" pitchFamily="34" charset="0"/>
              </a:rPr>
              <a:t>PROJECT SUMMARY</a:t>
            </a:r>
            <a:endParaRPr lang="en-US" sz="4050" dirty="0"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002" y="1821644"/>
            <a:ext cx="6858000" cy="2016312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Green field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Solar park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Light done right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Precision comfort</a:t>
            </a:r>
            <a:endParaRPr lang="en-US" sz="1700" dirty="0" smtClean="0">
              <a:cs typeface="Arial" panose="020B0604020202020204" pitchFamily="34" charset="0"/>
            </a:endParaRPr>
          </a:p>
          <a:p>
            <a:pPr marL="885825" lvl="1" indent="-428625" algn="l">
              <a:buFont typeface="Arial" panose="020B0604020202020204" pitchFamily="34" charset="0"/>
              <a:buChar char="•"/>
            </a:pPr>
            <a:endParaRPr lang="en-US" sz="1700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A1BEA51-CD25-4C18-A11D-85F1BEC00088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2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024" y="1873037"/>
            <a:ext cx="6858000" cy="2026508"/>
          </a:xfrm>
        </p:spPr>
        <p:txBody>
          <a:bodyPr>
            <a:no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EUI = 40.7 kWh / m</a:t>
            </a:r>
            <a:r>
              <a:rPr lang="en-US" sz="2100" baseline="30000" dirty="0" smtClean="0">
                <a:cs typeface="Arial" panose="020B0604020202020204" pitchFamily="34" charset="0"/>
              </a:rPr>
              <a:t>2</a:t>
            </a:r>
            <a:endParaRPr lang="en-US" sz="2100" dirty="0" smtClean="0">
              <a:cs typeface="Arial" panose="020B0604020202020204" pitchFamily="34" charset="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Annual utility cost = 4840 $/</a:t>
            </a:r>
            <a:r>
              <a:rPr lang="en-US" sz="2100" dirty="0" err="1" smtClean="0">
                <a:cs typeface="Arial" panose="020B0604020202020204" pitchFamily="34" charset="0"/>
              </a:rPr>
              <a:t>yr</a:t>
            </a:r>
            <a:endParaRPr lang="en-US" sz="2100" dirty="0" smtClean="0">
              <a:cs typeface="Arial" panose="020B0604020202020204" pitchFamily="34" charset="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Simple payback: 35 years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What makes our project special</a:t>
            </a:r>
          </a:p>
          <a:p>
            <a:pPr marL="885825" lvl="1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Collaborative workflow</a:t>
            </a:r>
          </a:p>
          <a:p>
            <a:pPr marL="885825" lvl="1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Optimized design</a:t>
            </a:r>
          </a:p>
          <a:p>
            <a:pPr marL="885825" lvl="1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In-house integrated disciplines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6D64ED-AA72-457E-B9AE-DC399407229A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5940936-9330-46F7-80AF-E8A4A40892D6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1401856" y="0"/>
            <a:ext cx="6338608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wis721 BlkCn BT" panose="020B0806030502040204" pitchFamily="34" charset="0"/>
                <a:ea typeface="+mj-ea"/>
                <a:cs typeface="+mj-cs"/>
              </a:defRPr>
            </a:lvl1pPr>
          </a:lstStyle>
          <a:p>
            <a:r>
              <a:rPr lang="en-US" sz="4050" dirty="0" smtClean="0">
                <a:cs typeface="Arial" panose="020B0604020202020204" pitchFamily="34" charset="0"/>
              </a:rPr>
              <a:t>PROJECT SUMMARY</a:t>
            </a:r>
            <a:endParaRPr lang="en-US" sz="4050" dirty="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8408" y="5172825"/>
            <a:ext cx="5256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 smtClean="0"/>
              <a:t>ARCHITECTURE </a:t>
            </a:r>
            <a:r>
              <a:rPr lang="en-CA" sz="3000" b="1" dirty="0" smtClean="0">
                <a:solidFill>
                  <a:srgbClr val="FF0000"/>
                </a:solidFill>
              </a:rPr>
              <a:t>+</a:t>
            </a:r>
            <a:r>
              <a:rPr lang="en-CA" sz="3000" b="1" dirty="0" smtClean="0"/>
              <a:t> ENGINEERING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6073222" y="5177814"/>
            <a:ext cx="21125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 smtClean="0">
                <a:solidFill>
                  <a:srgbClr val="FF0000"/>
                </a:solidFill>
              </a:rPr>
              <a:t>= </a:t>
            </a:r>
            <a:r>
              <a:rPr lang="en-CA" sz="3000" b="1" dirty="0" smtClean="0"/>
              <a:t>NET ZERO </a:t>
            </a:r>
            <a:endParaRPr lang="en-CA" sz="3000" b="1" dirty="0"/>
          </a:p>
        </p:txBody>
      </p:sp>
    </p:spTree>
    <p:extLst>
      <p:ext uri="{BB962C8B-B14F-4D97-AF65-F5344CB8AC3E}">
        <p14:creationId xmlns:p14="http://schemas.microsoft.com/office/powerpoint/2010/main" val="87651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002" y="1832825"/>
            <a:ext cx="6858000" cy="2203716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Front-end loaded design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Design using Autodesk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Detailed energy modeling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Tailored analysis</a:t>
            </a:r>
            <a:endParaRPr lang="en-US" sz="21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124C42-6A1B-40B8-BF07-7D88E0FF4A46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FE88DC1-BC9B-47FE-9A2A-50D34105DC2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959128" y="25285"/>
            <a:ext cx="8111719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wis721 BlkCn BT" panose="020B0806030502040204" pitchFamily="34" charset="0"/>
                <a:ea typeface="+mj-ea"/>
                <a:cs typeface="+mj-cs"/>
              </a:defRPr>
            </a:lvl1pPr>
          </a:lstStyle>
          <a:p>
            <a:r>
              <a:rPr lang="en-US" sz="4050" dirty="0" smtClean="0">
                <a:cs typeface="Arial" panose="020B0604020202020204" pitchFamily="34" charset="0"/>
              </a:rPr>
              <a:t>ENERGY EFFICIENCY – THE WORKFLOW</a:t>
            </a:r>
            <a:endParaRPr lang="en-US" sz="405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8" y="4096512"/>
            <a:ext cx="4184050" cy="1693246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 rot="16200000">
            <a:off x="4842808" y="4612892"/>
            <a:ext cx="521209" cy="697060"/>
          </a:xfrm>
          <a:prstGeom prst="downArrow">
            <a:avLst>
              <a:gd name="adj1" fmla="val 28070"/>
              <a:gd name="adj2" fmla="val 464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1"/>
          <a:stretch/>
        </p:blipFill>
        <p:spPr bwMode="auto">
          <a:xfrm>
            <a:off x="5560322" y="4101887"/>
            <a:ext cx="3199629" cy="168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43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440" y="25285"/>
            <a:ext cx="7627087" cy="928688"/>
          </a:xfrm>
        </p:spPr>
        <p:txBody>
          <a:bodyPr>
            <a:normAutofit fontScale="90000"/>
          </a:bodyPr>
          <a:lstStyle/>
          <a:p>
            <a:r>
              <a:rPr lang="en-US" sz="4050" dirty="0" smtClean="0">
                <a:cs typeface="Arial" panose="020B0604020202020204" pitchFamily="34" charset="0"/>
              </a:rPr>
              <a:t>ENERGY EFFICIENCY – THE MEASURES</a:t>
            </a:r>
            <a:endParaRPr lang="en-US" sz="4050" dirty="0"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002" y="1832824"/>
            <a:ext cx="6858000" cy="3348776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Site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Green roof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Envelope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Daylighting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Demand control ventilation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Ground source VRF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Geoexchange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100" dirty="0">
              <a:cs typeface="Arial" panose="020B0604020202020204" pitchFamily="34" charset="0"/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endParaRPr lang="en-US" sz="21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CF066A1-726D-4DB3-B734-ED3DB931A325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2F04FE8-B27A-4D47-8CED-530397C8A880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5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2FBDF6-CCE3-4259-B2C7-E9140A2A6191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52E7A7A-5520-4E2F-BDA6-5BCD599EAB6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215160" y="16141"/>
            <a:ext cx="7535647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wis721 BlkCn BT" panose="020B0806030502040204" pitchFamily="34" charset="0"/>
                <a:ea typeface="+mj-ea"/>
                <a:cs typeface="+mj-cs"/>
              </a:defRPr>
            </a:lvl1pPr>
          </a:lstStyle>
          <a:p>
            <a:r>
              <a:rPr lang="en-US" sz="4050" dirty="0" smtClean="0">
                <a:cs typeface="Arial" panose="020B0604020202020204" pitchFamily="34" charset="0"/>
              </a:rPr>
              <a:t>ENERGY EFFICIENCY – THE SOFTWARE</a:t>
            </a:r>
            <a:endParaRPr lang="en-US" sz="405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49" y="3804061"/>
            <a:ext cx="1038624" cy="1077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47" y="2127466"/>
            <a:ext cx="2359152" cy="982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41" y="3828776"/>
            <a:ext cx="1300578" cy="10098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6" r="7232" b="32293"/>
          <a:stretch/>
        </p:blipFill>
        <p:spPr>
          <a:xfrm>
            <a:off x="646974" y="2155685"/>
            <a:ext cx="2590002" cy="86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002" y="1832825"/>
            <a:ext cx="6858000" cy="4106656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WELL and energy were both considered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Difficulties: Feature 21 and CFD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C05386-C3D3-42E4-8382-7186D032DE69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D2D0C90-72E5-4243-989D-E9041046F6F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215161" y="16141"/>
            <a:ext cx="6783780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wis721 BlkCn BT" panose="020B0806030502040204" pitchFamily="34" charset="0"/>
                <a:ea typeface="+mj-ea"/>
                <a:cs typeface="+mj-cs"/>
              </a:defRPr>
            </a:lvl1pPr>
          </a:lstStyle>
          <a:p>
            <a:r>
              <a:rPr lang="en-US" sz="4050" dirty="0" smtClean="0">
                <a:cs typeface="Arial" panose="020B0604020202020204" pitchFamily="34" charset="0"/>
              </a:rPr>
              <a:t>WELL MEASURES</a:t>
            </a:r>
            <a:endParaRPr lang="en-US" sz="4050" dirty="0">
              <a:cs typeface="Arial" panose="020B0604020202020204" pitchFamily="34" charset="0"/>
            </a:endParaRPr>
          </a:p>
        </p:txBody>
      </p:sp>
      <p:pic>
        <p:nvPicPr>
          <p:cNvPr id="3075" name="Picture 3" descr="P:\2018\0326\01\03-PreliminaryWork\Presentation\IWBI-Concep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59" y="5176734"/>
            <a:ext cx="6294122" cy="119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51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002" y="1832825"/>
            <a:ext cx="6858000" cy="2486512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Heating demand &gt; cooling demand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Solar thermal energy recharges ground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Maintains system efficiency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Ground source VRF integral to efficiency and comfort</a:t>
            </a:r>
            <a:endParaRPr lang="en-US" sz="2100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4E5C4C8-2C53-4ABB-A153-0AB7417F4422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C4F42F7-B36D-4F5B-B190-4C34B270E5C3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020668" y="363613"/>
            <a:ext cx="7501540" cy="9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wis721 BlkCn BT" panose="020B0806030502040204" pitchFamily="34" charset="0"/>
                <a:ea typeface="+mj-ea"/>
                <a:cs typeface="+mj-cs"/>
              </a:defRPr>
            </a:lvl1pPr>
          </a:lstStyle>
          <a:p>
            <a:r>
              <a:rPr lang="en-US" sz="4050" dirty="0" smtClean="0">
                <a:cs typeface="Arial" panose="020B0604020202020204" pitchFamily="34" charset="0"/>
              </a:rPr>
              <a:t>NOVELTY: GEO-SOLAR </a:t>
            </a:r>
          </a:p>
          <a:p>
            <a:r>
              <a:rPr lang="en-US" sz="4050" dirty="0" smtClean="0">
                <a:cs typeface="Arial" panose="020B0604020202020204" pitchFamily="34" charset="0"/>
              </a:rPr>
              <a:t>THERMAL STORAGE</a:t>
            </a:r>
            <a:endParaRPr lang="en-US" sz="4050" dirty="0"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05" y="3675888"/>
            <a:ext cx="2943007" cy="266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9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002" y="1832824"/>
            <a:ext cx="6858000" cy="2161659"/>
          </a:xfrm>
        </p:spPr>
        <p:txBody>
          <a:bodyPr>
            <a:normAutofit/>
          </a:bodyPr>
          <a:lstStyle/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Sheep live on the grounds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Wool insulation replenished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Supports Colorado sheep industry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100" dirty="0" smtClean="0">
                <a:cs typeface="Arial" panose="020B0604020202020204" pitchFamily="34" charset="0"/>
              </a:rPr>
              <a:t>Occupants will love the sheep</a:t>
            </a:r>
            <a:endParaRPr lang="en-US" sz="2100" dirty="0"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5C945DAE-76D2-413B-8804-E37ABEEE0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161" y="16141"/>
            <a:ext cx="6417841" cy="928688"/>
          </a:xfrm>
        </p:spPr>
        <p:txBody>
          <a:bodyPr>
            <a:normAutofit/>
          </a:bodyPr>
          <a:lstStyle/>
          <a:p>
            <a:r>
              <a:rPr lang="en-US" sz="4050" dirty="0" smtClean="0">
                <a:cs typeface="Arial" panose="020B0604020202020204" pitchFamily="34" charset="0"/>
              </a:rPr>
              <a:t>NOVELTY 2: SHEEP</a:t>
            </a:r>
            <a:endParaRPr lang="en-US" sz="4050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70B75BA-96F5-48A2-A4FD-450D992B567F}"/>
              </a:ext>
            </a:extLst>
          </p:cNvPr>
          <p:cNvSpPr txBox="1"/>
          <p:nvPr/>
        </p:nvSpPr>
        <p:spPr>
          <a:xfrm>
            <a:off x="4911908" y="6557918"/>
            <a:ext cx="4232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>
                <a:latin typeface="+mj-lt"/>
              </a:rPr>
              <a:t>2018 ASHRAE LowDown Showdown Modeling Competition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FEE0330-BF8F-4E0E-8E91-0F056292B17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53198" y="6707959"/>
            <a:ext cx="475871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43" y="5051931"/>
            <a:ext cx="2223983" cy="11675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40" y="1703024"/>
            <a:ext cx="2002587" cy="1348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3051856"/>
            <a:ext cx="2016302" cy="18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0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370</Words>
  <Application>Microsoft Office PowerPoint</Application>
  <PresentationFormat>On-screen Show (4:3)</PresentationFormat>
  <Paragraphs>113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Swis721 BlkCn BT</vt:lpstr>
      <vt:lpstr>Wingdings</vt:lpstr>
      <vt:lpstr>Office Theme</vt:lpstr>
      <vt:lpstr>2018 ASHRAE LowDown Showdown  Modeling Competition</vt:lpstr>
      <vt:lpstr>PROJECT SUMMARY</vt:lpstr>
      <vt:lpstr>PowerPoint Presentation</vt:lpstr>
      <vt:lpstr>PowerPoint Presentation</vt:lpstr>
      <vt:lpstr>ENERGY EFFICIENCY – THE MEASURES</vt:lpstr>
      <vt:lpstr>PowerPoint Presentation</vt:lpstr>
      <vt:lpstr>PowerPoint Presentation</vt:lpstr>
      <vt:lpstr>PowerPoint Presentation</vt:lpstr>
      <vt:lpstr>NOVELTY 2: SHEEP</vt:lpstr>
      <vt:lpstr>TEAM WORK</vt:lpstr>
      <vt:lpstr>RESULTS SUMMARY</vt:lpstr>
      <vt:lpstr>CONCLUSION</vt:lpstr>
    </vt:vector>
  </TitlesOfParts>
  <Company>ASHRAE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ASHRAE and IBPSA- USA SimBuild 2016: Building Performance Modeling Conference</dc:title>
  <dc:creator>McHan, Ragan</dc:creator>
  <cp:lastModifiedBy>Preyor, Christopher</cp:lastModifiedBy>
  <cp:revision>79</cp:revision>
  <dcterms:created xsi:type="dcterms:W3CDTF">2016-04-19T19:37:35Z</dcterms:created>
  <dcterms:modified xsi:type="dcterms:W3CDTF">2018-09-11T11:24:14Z</dcterms:modified>
</cp:coreProperties>
</file>